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67" r:id="rId11"/>
    <p:sldId id="272" r:id="rId12"/>
    <p:sldId id="273" r:id="rId13"/>
    <p:sldId id="268" r:id="rId14"/>
    <p:sldId id="266" r:id="rId15"/>
    <p:sldId id="265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Segoe Print" pitchFamily="2" charset="0"/>
              </a:rPr>
              <a:t>«Формирование функциональной  грамотности в образовательном процессе»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5856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Segoe Print" pitchFamily="2" charset="0"/>
              </a:rPr>
              <a:t>Формирование читательской грамотности через курс «Функциональная грамотность»</a:t>
            </a:r>
          </a:p>
          <a:p>
            <a:endParaRPr lang="ru-RU" b="1" i="1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ru-RU" sz="1600" b="1" i="1" dirty="0" smtClean="0">
                <a:solidFill>
                  <a:srgbClr val="0070C0"/>
                </a:solidFill>
                <a:latin typeface="Segoe Print" pitchFamily="2" charset="0"/>
              </a:rPr>
              <a:t>Презентацию подготовила: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Segoe Print" pitchFamily="2" charset="0"/>
              </a:rPr>
              <a:t>учитель </a:t>
            </a:r>
            <a:r>
              <a:rPr lang="ru-RU" sz="1600" b="1" i="1" dirty="0" err="1" smtClean="0">
                <a:solidFill>
                  <a:srgbClr val="0070C0"/>
                </a:solidFill>
                <a:latin typeface="Segoe Print" pitchFamily="2" charset="0"/>
              </a:rPr>
              <a:t>нач.классов</a:t>
            </a:r>
            <a:r>
              <a:rPr lang="ru-RU" sz="1600" b="1" i="1" dirty="0" smtClean="0">
                <a:solidFill>
                  <a:srgbClr val="0070C0"/>
                </a:solidFill>
                <a:latin typeface="Segoe Print" pitchFamily="2" charset="0"/>
              </a:rPr>
              <a:t> МАОУ лицей №34 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Segoe Print" pitchFamily="2" charset="0"/>
              </a:rPr>
              <a:t>города Тюмени</a:t>
            </a:r>
          </a:p>
          <a:p>
            <a:r>
              <a:rPr lang="ru-RU" sz="1600" b="1" i="1" dirty="0" err="1" smtClean="0">
                <a:solidFill>
                  <a:srgbClr val="0070C0"/>
                </a:solidFill>
                <a:latin typeface="Segoe Print" pitchFamily="2" charset="0"/>
              </a:rPr>
              <a:t>Чемагина</a:t>
            </a:r>
            <a:r>
              <a:rPr lang="ru-RU" sz="1600" b="1" i="1" dirty="0" smtClean="0">
                <a:solidFill>
                  <a:srgbClr val="0070C0"/>
                </a:solidFill>
                <a:latin typeface="Segoe Print" pitchFamily="2" charset="0"/>
              </a:rPr>
              <a:t> Елена Владимировна</a:t>
            </a:r>
            <a:endParaRPr lang="ru-RU" sz="1600" dirty="0">
              <a:solidFill>
                <a:srgbClr val="0070C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Comic Sans MS" pitchFamily="66" charset="0"/>
              </a:rPr>
              <a:t>ПОЧЕМУ </a:t>
            </a:r>
          </a:p>
          <a:p>
            <a:pPr algn="ctr">
              <a:buNone/>
            </a:pPr>
            <a:r>
              <a:rPr lang="ru-RU" sz="3600" b="1" dirty="0" smtClean="0">
                <a:latin typeface="Comic Sans MS" pitchFamily="66" charset="0"/>
              </a:rPr>
              <a:t>ФУНКЦИОНАЛЬНАЯ ГРАМОТНОСТЬ </a:t>
            </a:r>
          </a:p>
          <a:p>
            <a:pPr algn="ctr">
              <a:buNone/>
            </a:pPr>
            <a:r>
              <a:rPr lang="ru-RU" sz="3600" b="1" dirty="0" smtClean="0">
                <a:latin typeface="Comic Sans MS" pitchFamily="66" charset="0"/>
              </a:rPr>
              <a:t>СЕЙЧАС СТАЛА ОДНОЙ ИЗ ГЛАВНЫХ ТЕМ ДЛЯ ОБСУЖДЕНИЯ?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Функциональная грамотность ученика – это </a:t>
            </a:r>
            <a:r>
              <a:rPr lang="ru-RU" sz="3200" b="1" dirty="0" smtClean="0">
                <a:latin typeface="Comic Sans MS" pitchFamily="66" charset="0"/>
              </a:rPr>
              <a:t>цель и результат</a:t>
            </a:r>
            <a:r>
              <a:rPr lang="ru-RU" sz="3200" dirty="0" smtClean="0">
                <a:latin typeface="Comic Sans MS" pitchFamily="66" charset="0"/>
              </a:rPr>
              <a:t> образования.</a:t>
            </a:r>
          </a:p>
          <a:p>
            <a:pPr>
              <a:buNone/>
            </a:pPr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Формирование функциональной грамотности – </a:t>
            </a:r>
            <a:r>
              <a:rPr lang="ru-RU" sz="3200" b="1" dirty="0" smtClean="0">
                <a:latin typeface="Comic Sans MS" pitchFamily="66" charset="0"/>
              </a:rPr>
              <a:t>обязательное условие </a:t>
            </a:r>
            <a:r>
              <a:rPr lang="ru-RU" sz="3200" dirty="0" smtClean="0">
                <a:latin typeface="Comic Sans MS" pitchFamily="66" charset="0"/>
              </a:rPr>
              <a:t>работы учителя.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В исследовании PISA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«читательская грамотность 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дети имеют низкую скорость чтения; </a:t>
            </a:r>
          </a:p>
          <a:p>
            <a:r>
              <a:rPr lang="ru-RU" dirty="0" smtClean="0">
                <a:latin typeface="Comic Sans MS" pitchFamily="66" charset="0"/>
              </a:rPr>
              <a:t>- не понимают смысла прочитанного из-за ошибок при чтении; </a:t>
            </a:r>
          </a:p>
          <a:p>
            <a:r>
              <a:rPr lang="ru-RU" dirty="0" smtClean="0">
                <a:latin typeface="Comic Sans MS" pitchFamily="66" charset="0"/>
              </a:rPr>
              <a:t>- не могут извлечь необходимую информацию из предложенного текста; </a:t>
            </a:r>
          </a:p>
          <a:p>
            <a:r>
              <a:rPr lang="ru-RU" dirty="0" smtClean="0">
                <a:latin typeface="Comic Sans MS" pitchFamily="66" charset="0"/>
              </a:rPr>
              <a:t>- затрудняются кратко пересказать содержание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b="1" smtClean="0">
                <a:latin typeface="Comic Sans MS" pitchFamily="66" charset="0"/>
              </a:rPr>
              <a:t>«</a:t>
            </a:r>
            <a:r>
              <a:rPr lang="ru-RU" b="1" dirty="0" smtClean="0">
                <a:latin typeface="Comic Sans MS" pitchFamily="66" charset="0"/>
              </a:rPr>
              <a:t>Извлечь из мертвой буквы живой смысл.</a:t>
            </a:r>
          </a:p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Читать – это еще ничего не значит, что читать</a:t>
            </a:r>
          </a:p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и как понимать прочитанное – вот в чем</a:t>
            </a:r>
          </a:p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главное».</a:t>
            </a:r>
          </a:p>
          <a:p>
            <a:pPr algn="ctr"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ru-RU" b="1" dirty="0" smtClean="0">
                <a:latin typeface="Comic Sans MS" pitchFamily="66" charset="0"/>
              </a:rPr>
              <a:t>К.Д.Ушинский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b="1" dirty="0" smtClean="0">
                <a:latin typeface="Comic Sans MS" pitchFamily="66" charset="0"/>
              </a:rPr>
              <a:t>Читательская грамотность </a:t>
            </a:r>
            <a:r>
              <a:rPr lang="ru-RU" sz="3200" dirty="0" smtClean="0">
                <a:latin typeface="Comic Sans MS" pitchFamily="66" charset="0"/>
              </a:rPr>
              <a:t>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находить; </a:t>
            </a:r>
          </a:p>
          <a:p>
            <a:r>
              <a:rPr lang="ru-RU" dirty="0" smtClean="0">
                <a:latin typeface="Comic Sans MS" pitchFamily="66" charset="0"/>
              </a:rPr>
              <a:t>- извлекать; </a:t>
            </a:r>
          </a:p>
          <a:p>
            <a:r>
              <a:rPr lang="ru-RU" dirty="0" smtClean="0">
                <a:latin typeface="Comic Sans MS" pitchFamily="66" charset="0"/>
              </a:rPr>
              <a:t>- интегрировать; </a:t>
            </a:r>
          </a:p>
          <a:p>
            <a:r>
              <a:rPr lang="ru-RU" dirty="0" smtClean="0">
                <a:latin typeface="Comic Sans MS" pitchFamily="66" charset="0"/>
              </a:rPr>
              <a:t>- интерпретировать; </a:t>
            </a:r>
          </a:p>
          <a:p>
            <a:r>
              <a:rPr lang="ru-RU" dirty="0" smtClean="0">
                <a:latin typeface="Comic Sans MS" pitchFamily="66" charset="0"/>
              </a:rPr>
              <a:t>- осмысливать и оценивать содержание и форму текста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Требования к предлагаемым текстам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информационная насыщенность и разнообразие материала; </a:t>
            </a:r>
          </a:p>
          <a:p>
            <a:r>
              <a:rPr lang="ru-RU" dirty="0" smtClean="0">
                <a:latin typeface="Comic Sans MS" pitchFamily="66" charset="0"/>
              </a:rPr>
              <a:t>- отсутствие привязанности к содержанию конкретных образовательных областей; </a:t>
            </a:r>
          </a:p>
          <a:p>
            <a:r>
              <a:rPr lang="ru-RU" dirty="0" smtClean="0">
                <a:latin typeface="Comic Sans MS" pitchFamily="66" charset="0"/>
              </a:rPr>
              <a:t>- соответствие возрастным особенностям школьника; </a:t>
            </a:r>
          </a:p>
          <a:p>
            <a:r>
              <a:rPr lang="ru-RU" dirty="0" smtClean="0">
                <a:latin typeface="Comic Sans MS" pitchFamily="66" charset="0"/>
              </a:rPr>
              <a:t>- соответствие читательским и жизненным интересам школьника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Уровень </a:t>
            </a:r>
            <a:r>
              <a:rPr lang="ru-RU" dirty="0" err="1" smtClean="0">
                <a:latin typeface="Comic Sans MS" pitchFamily="66" charset="0"/>
              </a:rPr>
              <a:t>сформированности</a:t>
            </a:r>
            <a:r>
              <a:rPr lang="ru-RU" dirty="0" smtClean="0">
                <a:latin typeface="Comic Sans MS" pitchFamily="66" charset="0"/>
              </a:rPr>
              <a:t> читательской грамотности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Высокий уровень</a:t>
            </a:r>
            <a:r>
              <a:rPr lang="ru-RU" dirty="0" smtClean="0">
                <a:latin typeface="Comic Sans MS" pitchFamily="66" charset="0"/>
              </a:rPr>
              <a:t> читательской грамотности говорит о готовности учащегося к дальнейшему обучению на следующей образовательной ступени. Такие ученики уже почти не нуждаются в помощи, чтобы понять и оценить сообщения художественных и информационных текстов, не выходящих далеко за пределы их речевого и житейского опыта и знаний. Читатели высокого уровня готовы осваивать те составляющие чтения, которые позволят им расширять и преобразовывать собственный опыт и знания с помощью новых сведений, мыслей, переживаний, сообщаемых в письменной форме.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Уровень </a:t>
            </a:r>
            <a:r>
              <a:rPr lang="ru-RU" dirty="0" err="1" smtClean="0">
                <a:latin typeface="Comic Sans MS" pitchFamily="66" charset="0"/>
              </a:rPr>
              <a:t>сформированности</a:t>
            </a:r>
            <a:r>
              <a:rPr lang="ru-RU" dirty="0" smtClean="0">
                <a:latin typeface="Comic Sans MS" pitchFamily="66" charset="0"/>
              </a:rPr>
              <a:t> читательской грамотности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Средний уровень</a:t>
            </a:r>
            <a:r>
              <a:rPr lang="ru-RU" dirty="0" smtClean="0">
                <a:latin typeface="Comic Sans MS" pitchFamily="66" charset="0"/>
              </a:rPr>
              <a:t> понимания текстов характерен для читателей, еще не полностью освоивших основы чтения. Для того чтобы вычитывать сообщения текста и строить на его основе собственные значения, они все нуждаются в помощи. Это помощь в понимании тех сообщений текста, которые не противоречат их собственному опыту и помощь в освоении письменного общения и сотрудничества с собеседниками, чей жизненный опыт и взгляды на мир расходятся с их опытом.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1.     Функциональная грамотность – это совокупность умений читать и писать для использования в повседневной жизни и решения житейских проблем.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2.  Функциональная грамотность – это способность человека вступать в отношения с окружающей средой и максимально быстро адаптироваться и функционировать в ней.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3.   Функциональная грамотность - это способность человека использовать приобретенные в течение жизни знания для решения широкого диапазона жизненных задач в различных сферах человеческой деятельности, общения и социальных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Уровень </a:t>
            </a:r>
            <a:r>
              <a:rPr lang="ru-RU" dirty="0" err="1" smtClean="0">
                <a:latin typeface="Comic Sans MS" pitchFamily="66" charset="0"/>
              </a:rPr>
              <a:t>сформированности</a:t>
            </a:r>
            <a:r>
              <a:rPr lang="ru-RU" dirty="0" smtClean="0">
                <a:latin typeface="Comic Sans MS" pitchFamily="66" charset="0"/>
              </a:rPr>
              <a:t> читательской грамотности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Низкий уровень</a:t>
            </a:r>
            <a:r>
              <a:rPr lang="ru-RU" dirty="0" smtClean="0">
                <a:latin typeface="Comic Sans MS" pitchFamily="66" charset="0"/>
              </a:rPr>
              <a:t> понимания текстов делает невозможным принятие учащимися помощи педагога в использовании письменных форм сообщения о человеческих чувствах, мыслях и знаниях для самообразования.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Недостатки в обучении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– недостаточно владеют смысловым чтением;</a:t>
            </a:r>
          </a:p>
          <a:p>
            <a:r>
              <a:rPr lang="ru-RU" dirty="0" smtClean="0">
                <a:latin typeface="Comic Sans MS" pitchFamily="66" charset="0"/>
              </a:rPr>
              <a:t>– не справляются с задачами на интерпретацию информации;</a:t>
            </a:r>
          </a:p>
          <a:p>
            <a:r>
              <a:rPr lang="ru-RU" dirty="0" smtClean="0">
                <a:latin typeface="Comic Sans MS" pitchFamily="66" charset="0"/>
              </a:rPr>
              <a:t>– затрудняются в решении задач, требующих анализа и обобщения;</a:t>
            </a:r>
          </a:p>
          <a:p>
            <a:r>
              <a:rPr lang="ru-RU" dirty="0" smtClean="0">
                <a:latin typeface="Comic Sans MS" pitchFamily="66" charset="0"/>
              </a:rPr>
              <a:t>– не умеют высказывать предположения, строить доказательства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		Целью</a:t>
            </a:r>
            <a:r>
              <a:rPr lang="ru-RU" dirty="0" smtClean="0">
                <a:latin typeface="Comic Sans MS" pitchFamily="66" charset="0"/>
              </a:rPr>
              <a:t> изучения блока </a:t>
            </a:r>
            <a:r>
              <a:rPr lang="ru-RU" b="1" i="1" dirty="0" smtClean="0">
                <a:latin typeface="Comic Sans MS" pitchFamily="66" charset="0"/>
              </a:rPr>
              <a:t>«Читательская грамотность»</a:t>
            </a:r>
            <a:r>
              <a:rPr lang="ru-RU" dirty="0" smtClean="0">
                <a:latin typeface="Comic Sans MS" pitchFamily="66" charset="0"/>
              </a:rPr>
              <a:t> является развитие способности учащихся к осмыслению письменных текстов и рефлексии на них, использования их содержания для достижения собственных целей, развития знаний и возможностей для активного участия в жизни общества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		Программа курса внеурочной деятельности «Функциональная грамотность» предназначена для реализации в начальной школе и рассчитана на 34 часа (при 1 часе в неделю)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Предметные результаты изучения блока «Читательская грамотность»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– способность понимать, использовать, оценивать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жизни;</a:t>
            </a:r>
          </a:p>
          <a:p>
            <a:r>
              <a:rPr lang="ru-RU" dirty="0" smtClean="0">
                <a:latin typeface="Comic Sans MS" pitchFamily="66" charset="0"/>
              </a:rPr>
              <a:t>– способность различать тексты различных жанров и типов;</a:t>
            </a:r>
          </a:p>
          <a:p>
            <a:r>
              <a:rPr lang="ru-RU" dirty="0" smtClean="0">
                <a:latin typeface="Comic Sans MS" pitchFamily="66" charset="0"/>
              </a:rPr>
              <a:t>– умение находить необходимую информацию в прочитанных текстах;</a:t>
            </a:r>
          </a:p>
          <a:p>
            <a:r>
              <a:rPr lang="ru-RU" dirty="0" smtClean="0">
                <a:latin typeface="Comic Sans MS" pitchFamily="66" charset="0"/>
              </a:rPr>
              <a:t>– умение задавать вопросы по содержанию прочитанных текстов;</a:t>
            </a:r>
          </a:p>
          <a:p>
            <a:r>
              <a:rPr lang="ru-RU" dirty="0" smtClean="0">
                <a:latin typeface="Comic Sans MS" pitchFamily="66" charset="0"/>
              </a:rPr>
              <a:t>– умение составлять речевое высказывание в устной и письменной форме в соответствии с поставленной учебной задачей.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Показатели оценки эффективности занятий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Comic Sans MS" pitchFamily="66" charset="0"/>
              </a:rPr>
              <a:t>степень помощи, которую оказывает учитель учащимся при выполнении заданий;</a:t>
            </a:r>
          </a:p>
          <a:p>
            <a:pPr lvl="0"/>
            <a:r>
              <a:rPr lang="ru-RU" dirty="0" smtClean="0">
                <a:latin typeface="Comic Sans MS" pitchFamily="66" charset="0"/>
              </a:rPr>
              <a:t>поведение детей на занятиях: живость, активность, заинтересованность обеспечивают положительные результаты;</a:t>
            </a:r>
          </a:p>
          <a:p>
            <a:pPr lvl="0"/>
            <a:r>
              <a:rPr lang="ru-RU" dirty="0" smtClean="0">
                <a:latin typeface="Comic Sans MS" pitchFamily="66" charset="0"/>
              </a:rPr>
              <a:t>результаты выполнения тестовых заданий и заданий из конкурса эрудитов, при выполнении которых выявляется, справляются ли ученики с ними самостоятельно;</a:t>
            </a:r>
          </a:p>
          <a:p>
            <a:pPr lvl="0"/>
            <a:r>
              <a:rPr lang="ru-RU" dirty="0" smtClean="0">
                <a:latin typeface="Comic Sans MS" pitchFamily="66" charset="0"/>
              </a:rPr>
              <a:t>косвенным показателем эффективности занятий может быть повышение качества успеваемости по математике, русскому языку, окружающему миру, литературному чтению и другим предметам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2264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Виды функциональной грамотности: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1.     Читательская грамотность</a:t>
            </a:r>
          </a:p>
          <a:p>
            <a:r>
              <a:rPr lang="ru-RU" dirty="0" smtClean="0">
                <a:latin typeface="Comic Sans MS" pitchFamily="66" charset="0"/>
              </a:rPr>
              <a:t>2.     Математическая грамотность</a:t>
            </a:r>
          </a:p>
          <a:p>
            <a:r>
              <a:rPr lang="ru-RU" dirty="0" smtClean="0">
                <a:latin typeface="Comic Sans MS" pitchFamily="66" charset="0"/>
              </a:rPr>
              <a:t>3.     Естественнонаучная грамотность</a:t>
            </a:r>
          </a:p>
          <a:p>
            <a:r>
              <a:rPr lang="ru-RU" dirty="0" smtClean="0">
                <a:latin typeface="Comic Sans MS" pitchFamily="66" charset="0"/>
              </a:rPr>
              <a:t>4.     Финансовая грамотность</a:t>
            </a:r>
          </a:p>
          <a:p>
            <a:r>
              <a:rPr lang="ru-RU" dirty="0" smtClean="0">
                <a:latin typeface="Comic Sans MS" pitchFamily="66" charset="0"/>
              </a:rPr>
              <a:t>5.     Глобальные компетенции</a:t>
            </a:r>
          </a:p>
          <a:p>
            <a:r>
              <a:rPr lang="ru-RU" dirty="0" smtClean="0">
                <a:latin typeface="Comic Sans MS" pitchFamily="66" charset="0"/>
              </a:rPr>
              <a:t>6.     </a:t>
            </a:r>
            <a:r>
              <a:rPr lang="ru-RU" dirty="0" err="1" smtClean="0">
                <a:latin typeface="Comic Sans MS" pitchFamily="66" charset="0"/>
              </a:rPr>
              <a:t>Креативное</a:t>
            </a:r>
            <a:r>
              <a:rPr lang="ru-RU" dirty="0" smtClean="0">
                <a:latin typeface="Comic Sans MS" pitchFamily="66" charset="0"/>
              </a:rPr>
              <a:t> мышление</a:t>
            </a:r>
          </a:p>
          <a:p>
            <a:endParaRPr lang="ru-RU" dirty="0"/>
          </a:p>
        </p:txBody>
      </p:sp>
      <p:pic>
        <p:nvPicPr>
          <p:cNvPr id="1026" name="Picture 2" descr="C:\Users\Елена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267200"/>
            <a:ext cx="4267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Читательская грамотность</a:t>
            </a:r>
            <a:r>
              <a:rPr lang="ru-RU" dirty="0" smtClean="0">
                <a:latin typeface="Comic Sans MS" pitchFamily="66" charset="0"/>
              </a:rPr>
              <a:t> – это способность к чтению и пониманию учебных текстов, умение извлекать информацию из текста, интерпретировать, использовать ее при решении учебных, учебно-практических задач и в повседневной жизни.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6146" name="Picture 2" descr="C:\Users\Елен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76600"/>
            <a:ext cx="3962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Comic Sans MS" pitchFamily="66" charset="0"/>
              </a:rPr>
              <a:t>Математическая грамотность — </a:t>
            </a:r>
            <a:r>
              <a:rPr lang="ru-RU" dirty="0" smtClean="0">
                <a:latin typeface="Comic Sans MS" pitchFamily="66" charset="0"/>
              </a:rPr>
              <a:t>это способность формулировать, применять и интерпретировать математику в разнообразных контекстах. Она включает математические рассуждения, использование математических понятий, процедур, фактов и инструментов, чтобы описать, объяснить и предсказать явления.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50" name="Picture 2" descr="C:\Users\Елена\Desktop\23706a7d706e35b8872d1eed7156f7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14800"/>
            <a:ext cx="22479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Естественнонаучная грамотность — </a:t>
            </a:r>
            <a:r>
              <a:rPr lang="ru-RU" dirty="0" smtClean="0">
                <a:latin typeface="Comic Sans MS" pitchFamily="66" charset="0"/>
              </a:rPr>
              <a:t>это способность человека занимать активную гражданскую позицию по вопросам, связанным с естественными науками, и его готовность интересоваться естественнонаучными идеями. 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Елена\Desktop\1487903_1-1024x91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3962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Финансовая грамотность </a:t>
            </a:r>
            <a:r>
              <a:rPr lang="ru-RU" dirty="0" smtClean="0">
                <a:latin typeface="Comic Sans MS" pitchFamily="66" charset="0"/>
              </a:rPr>
              <a:t>— это знание и понимание финансовых понятий и финансовых </a:t>
            </a:r>
            <a:r>
              <a:rPr lang="ru-RU" dirty="0" err="1" smtClean="0">
                <a:latin typeface="Comic Sans MS" pitchFamily="66" charset="0"/>
              </a:rPr>
              <a:t>рисков.Включает</a:t>
            </a:r>
            <a:r>
              <a:rPr lang="ru-RU" dirty="0" smtClean="0">
                <a:latin typeface="Comic Sans MS" pitchFamily="66" charset="0"/>
              </a:rPr>
              <a:t> навыки, мотивацию и уверенность, необходимые для принятия эффективных решений в разнообразных финансовых ситуациях, способствующих улучшению финансового благополучия личности и общества, а также возможности участия в экономической жизни.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Елена\Desktop\phpfGAALE_10 -13 лет 3 мес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91000"/>
            <a:ext cx="2982913" cy="195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Comic Sans MS" pitchFamily="66" charset="0"/>
              </a:rPr>
              <a:t>Креативное</a:t>
            </a:r>
            <a:r>
              <a:rPr lang="ru-RU" b="1" dirty="0" smtClean="0">
                <a:latin typeface="Comic Sans MS" pitchFamily="66" charset="0"/>
              </a:rPr>
              <a:t> мышление — </a:t>
            </a:r>
            <a:r>
              <a:rPr lang="ru-RU" dirty="0" smtClean="0">
                <a:latin typeface="Comic Sans MS" pitchFamily="66" charset="0"/>
              </a:rPr>
              <a:t>это способность продуктивно участвовать в процессе выработки, оценки и совершенствовании идей, направленных на получение инновационных и эффективных решений, и/или нового знания, и/или эффектного выражения воображения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Елена\Desktop\968x504_7419c72b2666c15287a8ac2a4a9451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581400"/>
            <a:ext cx="2819400" cy="240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Глобальные компетенции — </a:t>
            </a:r>
            <a:r>
              <a:rPr lang="ru-RU" dirty="0" smtClean="0">
                <a:latin typeface="Comic Sans MS" pitchFamily="66" charset="0"/>
              </a:rPr>
              <a:t>это способность смотреть на мировые и межкультурные вопросы критически, с разных точек зрения, чтобы понимать, как различия между людьми влияют на восприятие, суждения и представления о себе и о других, и участвовать в открытом, адекватном и эффективном взаимодействии с другими людьми разного культурного происхождения на основе взаимного уважения к человеческому достоинству. 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Елена\Desktop\2_MTEtMTg4X2MuanBn-Conver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267200"/>
            <a:ext cx="36576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588</Words>
  <Application>Microsoft Office PowerPoint</Application>
  <PresentationFormat>Экран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«Формирование функциональной  грамотности в образовательном процессе»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Требования к предлагаемым текстам</vt:lpstr>
      <vt:lpstr>Уровень сформированности читательской грамотности</vt:lpstr>
      <vt:lpstr>Уровень сформированности читательской грамотности</vt:lpstr>
      <vt:lpstr>Уровень сформированности читательской грамотности</vt:lpstr>
      <vt:lpstr>Недостатки в обучении </vt:lpstr>
      <vt:lpstr>Слайд 22</vt:lpstr>
      <vt:lpstr>Слайд 23</vt:lpstr>
      <vt:lpstr>Предметные результаты изучения блока «Читательская грамотность»</vt:lpstr>
      <vt:lpstr>Показатели оценки эффективности занятий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функциональной  грамотности в образовательном процессе» </dc:title>
  <dc:creator>Елена</dc:creator>
  <cp:lastModifiedBy>Елена</cp:lastModifiedBy>
  <cp:revision>18</cp:revision>
  <dcterms:created xsi:type="dcterms:W3CDTF">2023-01-21T12:50:56Z</dcterms:created>
  <dcterms:modified xsi:type="dcterms:W3CDTF">2023-01-22T07:12:01Z</dcterms:modified>
</cp:coreProperties>
</file>